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4" r:id="rId3"/>
    <p:sldId id="279" r:id="rId4"/>
    <p:sldId id="291" r:id="rId5"/>
    <p:sldId id="292" r:id="rId6"/>
    <p:sldId id="280" r:id="rId7"/>
    <p:sldId id="309" r:id="rId8"/>
    <p:sldId id="310" r:id="rId9"/>
    <p:sldId id="312" r:id="rId10"/>
    <p:sldId id="314" r:id="rId11"/>
    <p:sldId id="313" r:id="rId12"/>
    <p:sldId id="28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183D5E"/>
    <a:srgbClr val="5C2A08"/>
    <a:srgbClr val="FFD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3" autoAdjust="0"/>
  </p:normalViewPr>
  <p:slideViewPr>
    <p:cSldViewPr snapToGrid="0">
      <p:cViewPr>
        <p:scale>
          <a:sx n="94" d="100"/>
          <a:sy n="94" d="100"/>
        </p:scale>
        <p:origin x="-38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1EAA0B-CB0A-4855-B995-3A7E166C5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E07F0E0-5796-4F9C-B791-AF994DB97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F8CD906-CABB-47AF-973F-6C7B4C0B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566-8DE4-463E-9F74-2A36CE3C6D13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EBEC9A-A702-4CAB-833F-A51ECB40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3DF259-C96C-488D-A7C6-7156AC5E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0C7-1289-4CB5-8A1C-BDB656A87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0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6A41E5-2CA3-4182-AE53-35EDE903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CEDEE4E-9481-4872-8E8E-00EE78910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6C7B1E-DF99-4B1D-BE14-14FB312A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566-8DE4-463E-9F74-2A36CE3C6D13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01C142-202A-44B6-B21D-2871DAC2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5630C7-669C-4618-9BA5-91B5C3247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0C7-1289-4CB5-8A1C-BDB656A87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8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DED764-61ED-488A-B95A-9F6A12F45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241014A-2215-4937-89B0-00E3269AE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BA8635-8EC8-467B-8EB3-34974B26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566-8DE4-463E-9F74-2A36CE3C6D13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FDAE58-4EA0-470E-8355-BE50A753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A3DD5B-11AD-4405-9885-B0FBEA1E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0C7-1289-4CB5-8A1C-BDB656A87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012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3DF4852-5E4A-4F39-8A74-EB3F599C8ED2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93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1D6F33-0033-453B-B3A9-796CFBB1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7133AFB-1DF4-47C3-847A-75336743A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B1B1F2-BEAA-4F7F-A27B-C6F3A2795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566-8DE4-463E-9F74-2A36CE3C6D13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52E214-EA9C-4533-8917-68A2BA8E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DA7ED9A-5E0A-489B-90D5-FE8937C6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0C7-1289-4CB5-8A1C-BDB656A87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215E88-3113-4B4C-9511-BD986437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5F875E4-5511-4E9E-A7E2-87525BBBF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10D5F1-D494-436A-8021-345A7D8FC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566-8DE4-463E-9F74-2A36CE3C6D13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47C8F9-A61B-40C8-AC4D-864EA9E68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5CB71C2-5CA7-45A2-B064-FAD9F3D6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0C7-1289-4CB5-8A1C-BDB656A87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9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217BA0-9E82-43C7-9CE6-786E2179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9B36630-865B-40E5-8CAF-D27BCFE75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FC9395C-2E84-4288-8AC5-05D21D993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77918D-4BC9-4978-BBBB-1AFB4F710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566-8DE4-463E-9F74-2A36CE3C6D13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75921B0-2C61-4388-8F7A-4CF2554A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B69CCB4-AFA9-408C-A620-D02D6CC3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0C7-1289-4CB5-8A1C-BDB656A87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2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9F061A-BB8B-4AB6-A6A3-4D772FC4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F8ACC82-5F48-45EC-9507-910CC9BEA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0AE38E1-B162-4FCA-95E1-EA80E14AB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D8B93C2-9D08-4C0A-93A3-CBAEE9CF3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DB2849A2-E967-44C8-961D-3D7D6023E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31122EE-5DF7-45E7-83E3-1032846A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566-8DE4-463E-9F74-2A36CE3C6D13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D890715-6C7C-47BB-AC16-D757B099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DAF5410-9270-493D-95C3-FDC6B503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0C7-1289-4CB5-8A1C-BDB656A87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7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F68972-D4BC-4453-B0CE-3703FED7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83A89AA-4873-4345-A737-A8995213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566-8DE4-463E-9F74-2A36CE3C6D13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5FCBB77-5680-476B-ADCF-93B4B7AC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98F734A-9C66-400F-8511-E47EF79D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0C7-1289-4CB5-8A1C-BDB656A87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3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B524969-4F36-4FE0-9C4E-00F1EF26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566-8DE4-463E-9F74-2A36CE3C6D13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3CE019A-CCC1-4099-B0AB-147DDB61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45BAF8A-5909-4DF2-A4B1-BB1F6F3C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0C7-1289-4CB5-8A1C-BDB656A87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50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5998C9-78EA-4883-8383-0380C14B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9A5BC9-4E49-4856-9A2E-C87807F9A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2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FA11648-6E8C-48FE-9144-2416CCED4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0B1791D-F20F-4BD5-87D9-48B35914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566-8DE4-463E-9F74-2A36CE3C6D13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E2B1BA8-E745-4F0E-899A-28DD7786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470219-A7BD-46E1-9BAA-A0AA2344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0C7-1289-4CB5-8A1C-BDB656A87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0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26EE79-D569-4A86-82EE-FC6B8622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CA32A05-4B28-4E8A-BDFA-441DA2902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2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6CBAB40-B75E-4739-95C9-21ED729B2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A954642-7087-4CA2-BF4C-6E5FB3C6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4566-8DE4-463E-9F74-2A36CE3C6D13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807B744-F3AD-40CE-885A-BF60A490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F761A25-BF1B-41C7-9949-2B709329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50C7-1289-4CB5-8A1C-BDB656A87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86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5B7830-B03D-4829-9C86-33545729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1804F52-13DE-4CAD-83C1-2E426DAE6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4167A8-227B-4F1C-9D6E-9ED2B43D4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E4566-8DE4-463E-9F74-2A36CE3C6D13}" type="datetimeFigureOut">
              <a:rPr lang="ru-RU" smtClean="0"/>
              <a:pPr/>
              <a:t>18.04.2024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E1D146-D716-4FF8-945A-D9789E771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5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58DFF93-E526-47B0-BA94-C043483B2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50C7-1289-4CB5-8A1C-BDB656A87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0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sus\Downloads\WhatsApp%20Video%202024-04-17%20at%2008.48.58.mp4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6278" y="87758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3BC9B07-1256-4654-B5CE-71CEA1FC16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19" y="0"/>
            <a:ext cx="1523481" cy="12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WhatsApp Video 2024-04-17 at 08.48.5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30869" y="0"/>
            <a:ext cx="3089275" cy="68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38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A85FDCC-009C-4A2D-ACA0-8135D214B622}"/>
              </a:ext>
            </a:extLst>
          </p:cNvPr>
          <p:cNvSpPr/>
          <p:nvPr/>
        </p:nvSpPr>
        <p:spPr>
          <a:xfrm>
            <a:off x="2020824" y="1706880"/>
            <a:ext cx="8019288" cy="36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(посмотри – подумай – задайся вопросом)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82343" y="329184"/>
            <a:ext cx="49385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THINK WONDER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 – ФИНК - УАНДЕ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3BC9B07-1256-4654-B5CE-71CEA1FC16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19" y="0"/>
            <a:ext cx="1523481" cy="12527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Соединительная линия уступом 10"/>
          <p:cNvCxnSpPr/>
          <p:nvPr/>
        </p:nvCxnSpPr>
        <p:spPr>
          <a:xfrm>
            <a:off x="1207346" y="1523322"/>
            <a:ext cx="9719734" cy="16933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920241" y="2128766"/>
            <a:ext cx="9262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Обсуждение поставленных вопросов перед началом задания: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Вы после просмотра расскажите вашей группе, что вы увидели?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Поделитесь эмоциями и мыслями.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Что заставило вас удивиться?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Что показалось необычным?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Проговорите высказанной группе идеи и мысли.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" name="Рисунок 3" descr="C:\Users\user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6632" y="3645408"/>
            <a:ext cx="20574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7" descr="C:\Users\user\Desktop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114" y="5029200"/>
            <a:ext cx="1620640" cy="15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18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21839" y="0"/>
            <a:ext cx="39078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3BC9B07-1256-4654-B5CE-71CEA1FC16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19" y="0"/>
            <a:ext cx="1523481" cy="12527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Соединительная линия уступом 10"/>
          <p:cNvCxnSpPr/>
          <p:nvPr/>
        </p:nvCxnSpPr>
        <p:spPr>
          <a:xfrm>
            <a:off x="1253066" y="846666"/>
            <a:ext cx="9719734" cy="16933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718662" y="3098030"/>
            <a:ext cx="4149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http://answergarden.ch/4099121</a:t>
            </a:r>
            <a:endParaRPr lang="ru-RU" sz="2400" dirty="0"/>
          </a:p>
        </p:txBody>
      </p:sp>
      <p:pic>
        <p:nvPicPr>
          <p:cNvPr id="12" name="Рисунок 11" descr="WhatsApp Image 2024-04-16 at 22.15.3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10" y="1160526"/>
            <a:ext cx="4194109" cy="42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6278" y="87758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3BC9B07-1256-4654-B5CE-71CEA1FC16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19" y="0"/>
            <a:ext cx="1523481" cy="12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03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6278" y="87758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3BC9B07-1256-4654-B5CE-71CEA1FC16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19" y="0"/>
            <a:ext cx="1523481" cy="12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WhatsApp Image 2024-04-15 at 22.17.5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1" y="0"/>
            <a:ext cx="6858000" cy="6858000"/>
          </a:xfrm>
          <a:prstGeom prst="rect">
            <a:avLst/>
          </a:prstGeom>
        </p:spPr>
      </p:pic>
      <p:pic>
        <p:nvPicPr>
          <p:cNvPr id="19" name="Рисунок 18" descr="WhatsApp Image 2024-04-15 at 22.18.0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7322" y="220134"/>
            <a:ext cx="2788952" cy="394546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608116" y="1930400"/>
            <a:ext cx="5583884" cy="329320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Лазарты</a:t>
            </a:r>
            <a:r>
              <a:rPr lang="ru-RU" sz="4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</a:t>
            </a:r>
            <a:r>
              <a:rPr lang="en-US" sz="4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æ</a:t>
            </a:r>
            <a:r>
              <a:rPr lang="ru-RU" sz="40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лин</a:t>
            </a:r>
            <a:r>
              <a:rPr lang="en-US" sz="40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æ</a:t>
            </a:r>
            <a:endParaRPr lang="ru-RU" sz="4000" b="1" i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Хуым</a:t>
            </a:r>
            <a:r>
              <a:rPr lang="en-US" sz="32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æ</a:t>
            </a:r>
            <a:r>
              <a:rPr lang="ru-RU" sz="3200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лл</a:t>
            </a:r>
            <a:r>
              <a:rPr lang="en-US" sz="32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æ</a:t>
            </a:r>
            <a:r>
              <a:rPr lang="ru-RU" sz="3200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джы</a:t>
            </a:r>
            <a:r>
              <a:rPr lang="ru-RU" sz="32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скъолайы</a:t>
            </a:r>
            <a:r>
              <a:rPr lang="ru-RU" sz="32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Ирон</a:t>
            </a:r>
            <a:r>
              <a:rPr lang="ru-RU" sz="32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æ</a:t>
            </a:r>
            <a:r>
              <a:rPr lang="ru-RU" sz="3200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взаг</a:t>
            </a:r>
            <a:r>
              <a:rPr lang="ru-RU" sz="32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æ</a:t>
            </a:r>
            <a:r>
              <a:rPr lang="ru-RU" sz="32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en-US" sz="32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æ</a:t>
            </a:r>
            <a:endParaRPr lang="ru-RU" sz="3200" i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литератур</a:t>
            </a:r>
            <a:r>
              <a:rPr lang="en-US" sz="32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æ</a:t>
            </a:r>
            <a:r>
              <a:rPr lang="ru-RU" sz="3200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йы</a:t>
            </a:r>
            <a:r>
              <a:rPr lang="ru-RU" sz="32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ахуырг</a:t>
            </a:r>
            <a:r>
              <a:rPr lang="en-US" sz="32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æ</a:t>
            </a:r>
            <a:r>
              <a:rPr lang="ru-RU" sz="3200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en-US" sz="32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æ</a:t>
            </a:r>
            <a:r>
              <a:rPr lang="ru-RU" sz="3200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</a:p>
          <a:p>
            <a:pPr algn="ctr"/>
            <a:endParaRPr lang="ru-RU" sz="3200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038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8748CA-3812-4519-A9C3-69722200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911" y="2689422"/>
            <a:ext cx="10419644" cy="1144800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anose="03000500000000000000" pitchFamily="66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ngolian Baiti" panose="03000500000000000000" pitchFamily="66" charset="0"/>
              </a:rPr>
            </a:br>
            <a:r>
              <a:rPr lang="ru-RU" sz="4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ongolian Baiti" panose="03000500000000000000" pitchFamily="66" charset="0"/>
              </a:rPr>
              <a:t>Методикон</a:t>
            </a:r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ongolian Baiti" panose="03000500000000000000" pitchFamily="66" charset="0"/>
              </a:rPr>
              <a:t> </a:t>
            </a:r>
            <a:r>
              <a:rPr lang="ru-RU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ongolian Baiti" panose="03000500000000000000" pitchFamily="66" charset="0"/>
              </a:rPr>
              <a:t>æрмадз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Mongolian Baiti" panose="03000500000000000000" pitchFamily="66" charset="0"/>
              </a:rPr>
              <a:t/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Mongolian Baiti" panose="03000500000000000000" pitchFamily="66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Mongolian Baiti" panose="03000500000000000000" pitchFamily="66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Mongolian Baiti" panose="03000500000000000000" pitchFamily="66" charset="0"/>
              </a:rPr>
            </a:b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ongolian Baiti" panose="03000500000000000000" pitchFamily="66" charset="0"/>
              </a:rPr>
              <a:t/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ongolian Baiti" panose="03000500000000000000" pitchFamily="66" charset="0"/>
              </a:rPr>
            </a:br>
            <a:r>
              <a:rPr lang="ru-RU" sz="48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Интерактивон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48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ахуырады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48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методт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æ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æ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æ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форм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æ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æ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ирон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æ</a:t>
            </a:r>
            <a:r>
              <a:rPr lang="ru-RU" sz="48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взаг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æ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æ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литер</a:t>
            </a:r>
            <a:r>
              <a:rPr lang="ru-RU" sz="4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тур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æ</a:t>
            </a:r>
            <a:r>
              <a:rPr lang="ru-RU" sz="48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йы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урокты</a:t>
            </a:r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3BC9B07-1256-4654-B5CE-71CEA1FC16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267" y="165525"/>
            <a:ext cx="2338245" cy="1716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7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3BC9B07-1256-4654-B5CE-71CEA1FC16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19" y="0"/>
            <a:ext cx="1523481" cy="12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user\Desktop\560541ed0c09a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866" y="2065339"/>
            <a:ext cx="3572933" cy="2684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" y="1337733"/>
            <a:ext cx="12192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великое развитие коммуникаций и развивает критическое мышление, учит работать в команде.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4125" y="264067"/>
            <a:ext cx="9526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solidFill>
                  <a:srgbClr val="FF0000"/>
                </a:solidFill>
              </a:rPr>
              <a:t>Новейшие интерактивные методы и формы обучения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о которых я расскажу, дает детям </a:t>
            </a:r>
            <a:endParaRPr lang="ru-RU" sz="3600" dirty="0"/>
          </a:p>
        </p:txBody>
      </p:sp>
      <p:pic>
        <p:nvPicPr>
          <p:cNvPr id="10" name="Рисунок 4" descr="C:\Users\user\Desktop\depositphotos_1058786-Uni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6108" y="4961467"/>
            <a:ext cx="2127328" cy="189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03201" y="2624667"/>
            <a:ext cx="8737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В основе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методики обучения лежит система кооперативного обучения доктора Спенсера </a:t>
            </a:r>
            <a:r>
              <a:rPr lang="ru-RU" alt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Кагама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 идеи Л. Выгодского, Давыдова и </a:t>
            </a:r>
            <a:r>
              <a:rPr lang="ru-RU" alt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Эльконина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, методические приемы гуманной педагогики Ш. </a:t>
            </a:r>
            <a:r>
              <a:rPr lang="ru-RU" alt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Амонашвили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alt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Главная цель 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обучения: превратить пассивного ученика в активного ученика.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38801" y="5288340"/>
            <a:ext cx="6553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Основные принципы:</a:t>
            </a:r>
          </a:p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Взаимозависимость всех участников группы;</a:t>
            </a:r>
          </a:p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Командная ответственность;</a:t>
            </a:r>
          </a:p>
          <a:p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Работа </a:t>
            </a:r>
            <a:r>
              <a:rPr lang="ru-RU" alt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нацеленна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на результат;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19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3BC9B07-1256-4654-B5CE-71CEA1FC16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314" y="0"/>
            <a:ext cx="1694688" cy="12893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133604" y="491069"/>
            <a:ext cx="8619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800" b="1" i="1" dirty="0" smtClean="0">
                <a:solidFill>
                  <a:srgbClr val="FF0000"/>
                </a:solidFill>
              </a:rPr>
              <a:t>Обучение в сотрудничестве</a:t>
            </a:r>
            <a:endParaRPr lang="ru-RU" sz="4800" i="1" dirty="0">
              <a:solidFill>
                <a:srgbClr val="FF0000"/>
              </a:solidFill>
            </a:endParaRPr>
          </a:p>
        </p:txBody>
      </p:sp>
      <p:pic>
        <p:nvPicPr>
          <p:cNvPr id="10" name="Рисунок 4" descr="C:\Users\user\Desktop\ytkrx5o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7869" y="1320800"/>
            <a:ext cx="28194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3"/>
          <p:cNvPicPr>
            <a:picLocks noChangeAspect="1"/>
          </p:cNvPicPr>
          <p:nvPr/>
        </p:nvPicPr>
        <p:blipFill>
          <a:blip r:embed="rId4"/>
          <a:srcRect l="5038" t="5663" r="4317" b="4250"/>
          <a:stretch>
            <a:fillRect/>
          </a:stretch>
        </p:blipFill>
        <p:spPr bwMode="auto">
          <a:xfrm>
            <a:off x="6467202" y="3420536"/>
            <a:ext cx="3133998" cy="318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" y="1439335"/>
            <a:ext cx="6824133" cy="347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</a:rPr>
              <a:t>«Менеджмент»</a:t>
            </a:r>
            <a:br>
              <a:rPr lang="ru-RU" altLang="ru-RU" sz="3600" b="1" dirty="0" smtClean="0">
                <a:solidFill>
                  <a:srgbClr val="FF0000"/>
                </a:solidFill>
              </a:rPr>
            </a:br>
            <a:r>
              <a:rPr lang="ru-RU" altLang="ru-RU" sz="3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(инструмент для управления классом) Даёт чёткое определение пар, но при этом каждый раз менять ученикам партнеров.</a:t>
            </a:r>
            <a:endParaRPr lang="ru-RU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3" descr="C:\Users\user\Desktop\morning-circle-clip-art-12246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4933" y="4895850"/>
            <a:ext cx="2667001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29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3BC9B07-1256-4654-B5CE-71CEA1FC16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19" y="0"/>
            <a:ext cx="1523481" cy="12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4" descr="C:\Users\user\Desktop\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0606" y="1673691"/>
            <a:ext cx="35290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8667" y="1507067"/>
            <a:ext cx="88053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 Возможность реальной организации сотрудничества детей и учителя.</a:t>
            </a:r>
          </a:p>
          <a:p>
            <a:r>
              <a:rPr lang="ru-RU" altLang="ru-RU" sz="3600" b="1" i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Создание условий для развития мышления и речи учащихся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89867" y="287868"/>
            <a:ext cx="6976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Приветствие</a:t>
            </a:r>
            <a:endParaRPr lang="ru-RU" sz="4800" i="1" dirty="0">
              <a:solidFill>
                <a:srgbClr val="FF0000"/>
              </a:solidFill>
            </a:endParaRPr>
          </a:p>
        </p:txBody>
      </p:sp>
      <p:pic>
        <p:nvPicPr>
          <p:cNvPr id="9" name="Рисунок 7" descr="C:\Users\user\Desktop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138" y="4071120"/>
            <a:ext cx="2827867" cy="278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WhatsApp Image 2024-04-17 at 15.08.1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072" y="3904488"/>
            <a:ext cx="3767328" cy="28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A85FDCC-009C-4A2D-ACA0-8135D214B622}"/>
              </a:ext>
            </a:extLst>
          </p:cNvPr>
          <p:cNvSpPr/>
          <p:nvPr/>
        </p:nvSpPr>
        <p:spPr>
          <a:xfrm>
            <a:off x="778934" y="1981200"/>
            <a:ext cx="10752668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«…не просто вооружить выпускника фиксированным набором знаний, а сформировать у него умение и желание учиться всю жизнь, Работать в команде, способность к </a:t>
            </a:r>
            <a:r>
              <a:rPr lang="ru-RU" sz="2800" b="1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самоизменению</a:t>
            </a:r>
            <a:r>
              <a:rPr lang="ru-RU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и саморазвитию на основе рефлексивной самоорганизации»</a:t>
            </a:r>
          </a:p>
          <a:p>
            <a:pPr algn="just"/>
            <a:r>
              <a:rPr lang="ru-RU" sz="2800" b="1" i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(ФГОС Основное общее образование М. Просвещение 2021)</a:t>
            </a:r>
          </a:p>
          <a:p>
            <a:pPr algn="just"/>
            <a:endParaRPr lang="ru-RU" sz="2800" b="1" i="1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Проблемы: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1.Низкая мотивация к учению.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2. Слабая коммуникация.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3. Дефицит внимания и общения с родителями,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замена книг телевизором и компьютерами.</a:t>
            </a:r>
            <a:endParaRPr lang="ru-RU" sz="28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4398" y="1049869"/>
            <a:ext cx="10989733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t">
              <a:spcBef>
                <a:spcPts val="750"/>
              </a:spcBef>
            </a:pPr>
            <a:r>
              <a:rPr lang="ru-RU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«Великая цель образования – это не знания, а действия»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Герберт Спенсер</a:t>
            </a:r>
          </a:p>
          <a:p>
            <a:pPr indent="449580" algn="just" fontAlgn="t">
              <a:spcBef>
                <a:spcPts val="750"/>
              </a:spcBef>
              <a:spcAft>
                <a:spcPts val="0"/>
              </a:spcAft>
            </a:pPr>
            <a:endParaRPr lang="ru-RU" sz="3200" b="1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3471" y="0"/>
            <a:ext cx="5113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3BC9B07-1256-4654-B5CE-71CEA1FC16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19" y="0"/>
            <a:ext cx="1523481" cy="12527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Соединительная линия уступом 10"/>
          <p:cNvCxnSpPr/>
          <p:nvPr/>
        </p:nvCxnSpPr>
        <p:spPr>
          <a:xfrm>
            <a:off x="1253066" y="846666"/>
            <a:ext cx="9719734" cy="16933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8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3BC9B07-1256-4654-B5CE-71CEA1FC16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19" y="0"/>
            <a:ext cx="1523481" cy="12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617720" y="556675"/>
            <a:ext cx="607161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FIVE /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ХАЙ ФАЙВ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(дай пять, сигнал тишины)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Сигнал тишины и </a:t>
            </a:r>
            <a:r>
              <a:rPr lang="ru-RU" sz="2000" b="1" dirty="0" err="1" smtClean="0">
                <a:solidFill>
                  <a:srgbClr val="7030A0"/>
                </a:solidFill>
              </a:rPr>
              <a:t>привличения</a:t>
            </a:r>
            <a:r>
              <a:rPr lang="ru-RU" sz="2000" b="1" dirty="0" smtClean="0">
                <a:solidFill>
                  <a:srgbClr val="7030A0"/>
                </a:solidFill>
              </a:rPr>
              <a:t> внимания – поднятая рука</a:t>
            </a:r>
          </a:p>
          <a:p>
            <a:pPr algn="ctr"/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CHEER /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 ЧИР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7208" y="3108960"/>
            <a:ext cx="70317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(</a:t>
            </a:r>
            <a:r>
              <a:rPr lang="ru-RU" alt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кричалка</a:t>
            </a: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девиз)</a:t>
            </a:r>
          </a:p>
          <a:p>
            <a:r>
              <a:rPr lang="ru-RU" altLang="ru-RU" sz="2000" b="1" dirty="0" smtClean="0">
                <a:solidFill>
                  <a:srgbClr val="FF0000"/>
                </a:solidFill>
              </a:rPr>
              <a:t>Лозунг, девиз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–</a:t>
            </a:r>
            <a:r>
              <a:rPr lang="ru-RU" altLang="ru-RU" sz="2000" b="1" dirty="0" smtClean="0">
                <a:solidFill>
                  <a:srgbClr val="7030A0"/>
                </a:solidFill>
              </a:rPr>
              <a:t>короткое </a:t>
            </a:r>
            <a:r>
              <a:rPr lang="ru-RU" altLang="ru-RU" sz="2000" b="1" dirty="0" smtClean="0">
                <a:solidFill>
                  <a:srgbClr val="7030A0"/>
                </a:solidFill>
              </a:rPr>
              <a:t>весёлое </a:t>
            </a:r>
          </a:p>
          <a:p>
            <a:r>
              <a:rPr lang="ru-RU" altLang="ru-RU" sz="2000" b="1" dirty="0" smtClean="0">
                <a:solidFill>
                  <a:srgbClr val="7030A0"/>
                </a:solidFill>
              </a:rPr>
              <a:t>упражнение для поднятия духа аудитории,</a:t>
            </a:r>
          </a:p>
          <a:p>
            <a:r>
              <a:rPr lang="ru-RU" altLang="ru-RU" sz="2000" b="1" dirty="0" smtClean="0">
                <a:solidFill>
                  <a:srgbClr val="7030A0"/>
                </a:solidFill>
              </a:rPr>
              <a:t>поощрения или выражения </a:t>
            </a:r>
            <a:r>
              <a:rPr lang="ru-RU" altLang="ru-RU" sz="2000" b="1" dirty="0" smtClean="0">
                <a:solidFill>
                  <a:srgbClr val="7030A0"/>
                </a:solidFill>
              </a:rPr>
              <a:t>благодарнос</a:t>
            </a:r>
            <a:r>
              <a:rPr lang="ru-RU" alt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endParaRPr lang="ru-RU" altLang="ru-RU" sz="2000" b="1" dirty="0" smtClean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3889" y="5114604"/>
            <a:ext cx="65531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 CLAP / </a:t>
            </a:r>
            <a:r>
              <a:rPr lang="ru-RU" alt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 КЛЭП</a:t>
            </a:r>
          </a:p>
          <a:p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(повтори хлопок) 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WhatsApp Image 2024-04-17 at 15.00.3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70" y="4178808"/>
            <a:ext cx="2289058" cy="2523744"/>
          </a:xfrm>
          <a:prstGeom prst="rect">
            <a:avLst/>
          </a:prstGeom>
        </p:spPr>
      </p:pic>
      <p:pic>
        <p:nvPicPr>
          <p:cNvPr id="15" name="Рисунок 14" descr="WhatsApp Image 2024-04-17 at 15.01.2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3672" y="3108960"/>
            <a:ext cx="2819400" cy="2114550"/>
          </a:xfrm>
          <a:prstGeom prst="rect">
            <a:avLst/>
          </a:prstGeom>
        </p:spPr>
      </p:pic>
      <p:pic>
        <p:nvPicPr>
          <p:cNvPr id="16" name="Рисунок 6" descr="C:\Users\user\Desktop\597776-strah-big.jpg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2300977" y="265176"/>
            <a:ext cx="2167390" cy="278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619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3BC9B07-1256-4654-B5CE-71CEA1FC16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519" y="0"/>
            <a:ext cx="1523481" cy="12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243584" y="209203"/>
            <a:ext cx="635507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OFF-TOUCH DOWN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ТЕЙК ОФ – ТАЧ ДАУН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(встать - сесть)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Структура для получения информации о классе, а также знакомства с классом.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Если учащиеся считают утверждение верным, то они встают, в противном случае они остаются на местах.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79576" y="3322808"/>
            <a:ext cx="7598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SIMULTANEOUS ROUND TABLE</a:t>
            </a:r>
          </a:p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СИМАЛТИНУС РАУНД ТЭЙБЛ (одновременный раунд </a:t>
            </a:r>
            <a:r>
              <a:rPr lang="ru-RU" alt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тейбл</a:t>
            </a: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ru-RU" altLang="ru-RU" sz="2000" b="1" dirty="0" smtClean="0">
                <a:solidFill>
                  <a:srgbClr val="FF0000"/>
                </a:solidFill>
              </a:rPr>
              <a:t>               </a:t>
            </a:r>
            <a:r>
              <a:rPr lang="ru-RU" altLang="ru-RU" sz="2000" b="1" dirty="0" smtClean="0">
                <a:solidFill>
                  <a:srgbClr val="7030A0"/>
                </a:solidFill>
              </a:rPr>
              <a:t>Структура, в которой 4 участника в команде</a:t>
            </a:r>
          </a:p>
          <a:p>
            <a:r>
              <a:rPr lang="ru-RU" altLang="ru-RU" sz="2000" b="1" dirty="0" smtClean="0">
                <a:solidFill>
                  <a:srgbClr val="7030A0"/>
                </a:solidFill>
              </a:rPr>
              <a:t>               одновременно выполняют письменную работу</a:t>
            </a:r>
          </a:p>
          <a:p>
            <a:r>
              <a:rPr lang="ru-RU" altLang="ru-RU" sz="2000" b="1" dirty="0" smtClean="0">
                <a:solidFill>
                  <a:srgbClr val="7030A0"/>
                </a:solidFill>
              </a:rPr>
              <a:t>               на отдельных листочках или в тетради и по</a:t>
            </a:r>
          </a:p>
          <a:p>
            <a:r>
              <a:rPr lang="ru-RU" altLang="ru-RU" sz="2000" b="1" dirty="0" smtClean="0">
                <a:solidFill>
                  <a:srgbClr val="7030A0"/>
                </a:solidFill>
              </a:rPr>
              <a:t>               окончанию времени передают друг другу по кругу </a:t>
            </a:r>
          </a:p>
          <a:p>
            <a:r>
              <a:rPr lang="ru-RU" altLang="ru-RU" sz="2000" b="1" dirty="0" smtClean="0">
                <a:solidFill>
                  <a:srgbClr val="7030A0"/>
                </a:solidFill>
              </a:rPr>
              <a:t>               (а каждый последующий участник дописывает </a:t>
            </a:r>
          </a:p>
          <a:p>
            <a:r>
              <a:rPr lang="ru-RU" altLang="ru-RU" sz="2000" b="1" dirty="0" smtClean="0">
                <a:solidFill>
                  <a:srgbClr val="7030A0"/>
                </a:solidFill>
              </a:rPr>
              <a:t>               свои мысли)</a:t>
            </a:r>
          </a:p>
        </p:txBody>
      </p:sp>
      <p:pic>
        <p:nvPicPr>
          <p:cNvPr id="10" name="Рисунок 9" descr="WhatsApp Image 2024-04-17 at 15.36.0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528" y="3442208"/>
            <a:ext cx="3054096" cy="3278632"/>
          </a:xfrm>
          <a:prstGeom prst="rect">
            <a:avLst/>
          </a:prstGeom>
        </p:spPr>
      </p:pic>
      <p:pic>
        <p:nvPicPr>
          <p:cNvPr id="14" name="Рисунок 13" descr="WhatsApp Image 2024-04-17 at 15.35.3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704" y="320040"/>
            <a:ext cx="3413760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441</Words>
  <Application>Microsoft Office PowerPoint</Application>
  <PresentationFormat>Произвольный</PresentationFormat>
  <Paragraphs>65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 Методикон æрмадз   Интерактивон  ахуырады  методтæ æмæ  формæтæ ирон æвзаг æмæ литературæйы урокты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Методикон æрмадз  «Интерактивон куысты хуызтæ ирон æвзаг æмæ литературæйы урокты»</dc:title>
  <dc:creator>User</dc:creator>
  <cp:lastModifiedBy>БИБЛИОТЕКА</cp:lastModifiedBy>
  <cp:revision>107</cp:revision>
  <dcterms:created xsi:type="dcterms:W3CDTF">2023-02-04T15:22:53Z</dcterms:created>
  <dcterms:modified xsi:type="dcterms:W3CDTF">2024-04-18T06:11:15Z</dcterms:modified>
</cp:coreProperties>
</file>