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900" r:id="rId2"/>
    <p:sldId id="907" r:id="rId3"/>
    <p:sldId id="917" r:id="rId4"/>
    <p:sldId id="920" r:id="rId5"/>
    <p:sldId id="914" r:id="rId6"/>
    <p:sldId id="915" r:id="rId7"/>
    <p:sldId id="918" r:id="rId8"/>
    <p:sldId id="916" r:id="rId9"/>
    <p:sldId id="919" r:id="rId10"/>
  </p:sldIdLst>
  <p:sldSz cx="10160000" cy="5715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A8"/>
    <a:srgbClr val="FFFF65"/>
    <a:srgbClr val="EE0000"/>
    <a:srgbClr val="66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>
      <p:cViewPr>
        <p:scale>
          <a:sx n="70" d="100"/>
          <a:sy n="70" d="100"/>
        </p:scale>
        <p:origin x="1541" y="624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2"/>
          </a:xfrm>
          <a:prstGeom prst="rect">
            <a:avLst/>
          </a:prstGeom>
        </p:spPr>
        <p:txBody>
          <a:bodyPr vert="horz" lIns="95523" tIns="47762" rIns="95523" bIns="477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5523" tIns="47762" rIns="95523" bIns="47762" rtlCol="0"/>
          <a:lstStyle>
            <a:lvl1pPr algn="r">
              <a:defRPr sz="1300"/>
            </a:lvl1pPr>
          </a:lstStyle>
          <a:p>
            <a:fld id="{172FE512-9417-435E-B221-1A783A3E687A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3" tIns="47762" rIns="95523" bIns="477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7"/>
            <a:ext cx="5438140" cy="4467702"/>
          </a:xfrm>
          <a:prstGeom prst="rect">
            <a:avLst/>
          </a:prstGeom>
        </p:spPr>
        <p:txBody>
          <a:bodyPr vert="horz" lIns="95523" tIns="47762" rIns="95523" bIns="477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23" tIns="47762" rIns="95523" bIns="477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5523" tIns="47762" rIns="95523" bIns="47762" rtlCol="0" anchor="b"/>
          <a:lstStyle>
            <a:lvl1pPr algn="r">
              <a:defRPr sz="1300"/>
            </a:lvl1pPr>
          </a:lstStyle>
          <a:p>
            <a:fld id="{AA7B1C54-4E46-496D-9F24-11E0C4AA7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B1C54-4E46-496D-9F24-11E0C4AA7F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65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B1C54-4E46-496D-9F24-11E0C4AA7F3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190500"/>
            <a:ext cx="6688667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8" y="1333500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264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2" y="1279264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2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3" y="227545"/>
            <a:ext cx="3342570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3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5881-F12D-4A43-99BD-33769237463C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529696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3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02CF-0C84-4D7F-9BD2-0FC707CF6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7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7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71825"/>
            <a:ext cx="91440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50"/>
              </a:lnSpc>
            </a:pPr>
            <a:r>
              <a:rPr lang="ru-RU" sz="3200" b="1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– 2021</a:t>
            </a:r>
          </a:p>
          <a:p>
            <a:pPr algn="ctr">
              <a:lnSpc>
                <a:spcPts val="3450"/>
              </a:lnSpc>
            </a:pPr>
            <a:r>
              <a:rPr lang="ru-RU" sz="32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начальной и основной школы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4688984"/>
            <a:ext cx="9144000" cy="421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0"/>
              </a:spcBef>
              <a:spcAft>
                <a:spcPts val="750"/>
              </a:spcAft>
            </a:pPr>
            <a:r>
              <a:rPr lang="ru-RU" sz="2000" kern="1800" dirty="0">
                <a:solidFill>
                  <a:schemeClr val="bg1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изменений стандартов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8000" y="1030493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5DFF19D-43A6-48F9-BE92-1E189BA955BF}"/>
              </a:ext>
            </a:extLst>
          </p:cNvPr>
          <p:cNvSpPr/>
          <p:nvPr/>
        </p:nvSpPr>
        <p:spPr>
          <a:xfrm>
            <a:off x="508000" y="51617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noProof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6692" y="1643930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Минпросвещения утвердило новые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ФГОС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16 июля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2021 вступили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в силу</a:t>
            </a: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новые ФГОС НОО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и ООО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С 01.09.2022 школы принимают в 1-е и 5-е</a:t>
            </a: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классы на обучение только по новым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ФГОС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3" descr="https://osvitoria.media/wp-content/uploads/2018/03/top-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12" y="1566700"/>
            <a:ext cx="3559180" cy="229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661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1529" y="697260"/>
            <a:ext cx="7148332" cy="460601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64" tIns="45683" rIns="91364" bIns="45683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1191569" y="1799584"/>
            <a:ext cx="61337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Constantia" panose="02030602050306030303" pitchFamily="18" charset="0"/>
              </a:rPr>
              <a:t>Минпросвещения запретило принимать на обучение по старым ФГОС в 1-е и 5-е классы с 2022/2023 учебного года.</a:t>
            </a: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Constantia" panose="02030602050306030303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314F716-FC16-4072-9DAD-5BD896CF7395}"/>
              </a:ext>
            </a:extLst>
          </p:cNvPr>
          <p:cNvSpPr/>
          <p:nvPr/>
        </p:nvSpPr>
        <p:spPr>
          <a:xfrm>
            <a:off x="1810880" y="897082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ФГОС с 2022 года</a:t>
            </a:r>
          </a:p>
        </p:txBody>
      </p:sp>
      <p:sp>
        <p:nvSpPr>
          <p:cNvPr id="11" name="AutoShape 4" descr="ÐÐ°ÑÑÐ¸Ð½ÐºÐ¸ Ð¿Ð¾ Ð·Ð°Ð¿ÑÐ¾ÑÑ ÑÐ²ÐµÑÑ Ð½Ð° Ð±ÐµÐ»Ð¾Ð¼ ÑÐ¾Ð½Ðµ"/>
          <p:cNvSpPr>
            <a:spLocks noChangeAspect="1" noChangeArrowheads="1"/>
          </p:cNvSpPr>
          <p:nvPr/>
        </p:nvSpPr>
        <p:spPr bwMode="auto">
          <a:xfrm>
            <a:off x="1673720" y="242174"/>
            <a:ext cx="274320" cy="274321"/>
          </a:xfrm>
          <a:prstGeom prst="rect">
            <a:avLst/>
          </a:prstGeom>
          <a:noFill/>
        </p:spPr>
        <p:txBody>
          <a:bodyPr vert="horz" wrap="square" lIns="82228" tIns="41116" rIns="82228" bIns="41116" numCol="1" anchor="t" anchorCtr="0" compatLnSpc="1">
            <a:prstTxWarp prst="textNoShape">
              <a:avLst/>
            </a:prstTxWarp>
          </a:bodyPr>
          <a:lstStyle/>
          <a:p>
            <a:endParaRPr lang="ru-RU" sz="1777">
              <a:latin typeface="Constantia" panose="02030602050306030303" pitchFamily="18" charset="0"/>
            </a:endParaRPr>
          </a:p>
        </p:txBody>
      </p:sp>
      <p:sp>
        <p:nvSpPr>
          <p:cNvPr id="12" name="AutoShape 6" descr="ÐÐ°ÑÑÐ¸Ð½ÐºÐ¸ Ð¿Ð¾ Ð·Ð°Ð¿ÑÐ¾ÑÑ ÑÐ²ÐµÑÑ Ð½Ð° Ð±ÐµÐ»Ð¾Ð¼ ÑÐ¾Ð½Ðµ"/>
          <p:cNvSpPr>
            <a:spLocks noChangeAspect="1" noChangeArrowheads="1"/>
          </p:cNvSpPr>
          <p:nvPr/>
        </p:nvSpPr>
        <p:spPr bwMode="auto">
          <a:xfrm>
            <a:off x="1673720" y="242174"/>
            <a:ext cx="274320" cy="274321"/>
          </a:xfrm>
          <a:prstGeom prst="rect">
            <a:avLst/>
          </a:prstGeom>
          <a:noFill/>
        </p:spPr>
        <p:txBody>
          <a:bodyPr vert="horz" wrap="square" lIns="82228" tIns="41116" rIns="82228" bIns="41116" numCol="1" anchor="t" anchorCtr="0" compatLnSpc="1">
            <a:prstTxWarp prst="textNoShape">
              <a:avLst/>
            </a:prstTxWarp>
          </a:bodyPr>
          <a:lstStyle/>
          <a:p>
            <a:endParaRPr lang="ru-RU" sz="1777">
              <a:latin typeface="Constantia" panose="0203060205030603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11938" y="5544709"/>
            <a:ext cx="56400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8002" y="486012"/>
            <a:ext cx="56400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https://toowto.kz/blog/uploads/source/raznoe/vr-v-obrazovanii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177" y="2134825"/>
            <a:ext cx="3059832" cy="2024924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1127110" y="3625184"/>
            <a:ext cx="5832648" cy="1015663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Constantia" panose="02030602050306030303" pitchFamily="18" charset="0"/>
              </a:rPr>
              <a:t>Дети</a:t>
            </a:r>
            <a:r>
              <a:rPr lang="ru-RU" sz="2000" dirty="0">
                <a:latin typeface="Constantia" panose="02030602050306030303" pitchFamily="18" charset="0"/>
              </a:rPr>
              <a:t>, которые на этот момент продолжают обучение в школе, вправе продолжить обучение по старым ФГОС или перейти на новые.</a:t>
            </a:r>
          </a:p>
        </p:txBody>
      </p:sp>
    </p:spTree>
    <p:extLst>
      <p:ext uri="{BB962C8B-B14F-4D97-AF65-F5344CB8AC3E}">
        <p14:creationId xmlns:p14="http://schemas.microsoft.com/office/powerpoint/2010/main" val="74381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954403" y="1274810"/>
            <a:ext cx="8005258" cy="120032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Constantia" panose="02030602050306030303" pitchFamily="18" charset="0"/>
              </a:rPr>
              <a:t>Минпросвещения</a:t>
            </a:r>
            <a:r>
              <a:rPr lang="ru-RU" sz="2400" dirty="0">
                <a:latin typeface="Constantia" panose="02030602050306030303" pitchFamily="18" charset="0"/>
              </a:rPr>
              <a:t> запретило принимать на обучение по старым ФГОС в 1-е и 5-е классы с 2022/2023 учебного года</a:t>
            </a:r>
            <a:r>
              <a:rPr lang="ru-RU" sz="2400" dirty="0" smtClean="0">
                <a:latin typeface="Constantia" panose="02030602050306030303" pitchFamily="18" charset="0"/>
              </a:rPr>
              <a:t>.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314F716-FC16-4072-9DAD-5BD896CF7395}"/>
              </a:ext>
            </a:extLst>
          </p:cNvPr>
          <p:cNvSpPr/>
          <p:nvPr/>
        </p:nvSpPr>
        <p:spPr>
          <a:xfrm>
            <a:off x="1107190" y="51016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ФГОС с 2022 года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0F92EC3-9AAA-4DEE-87E0-B720C39630ED}"/>
              </a:ext>
            </a:extLst>
          </p:cNvPr>
          <p:cNvCxnSpPr>
            <a:cxnSpLocks/>
          </p:cNvCxnSpPr>
          <p:nvPr/>
        </p:nvCxnSpPr>
        <p:spPr>
          <a:xfrm>
            <a:off x="975544" y="625252"/>
            <a:ext cx="8676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BD2135F-6C2C-4E5D-A5E7-903C40A91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t="2401" r="79202" b="4961"/>
          <a:stretch/>
        </p:blipFill>
        <p:spPr>
          <a:xfrm>
            <a:off x="254435" y="0"/>
            <a:ext cx="432048" cy="5707401"/>
          </a:xfrm>
          <a:prstGeom prst="rect">
            <a:avLst/>
          </a:prstGeom>
        </p:spPr>
      </p:pic>
      <p:pic>
        <p:nvPicPr>
          <p:cNvPr id="10" name="Picture 4" descr="https://www.svf.su/uploads/service/top_image/img/semka-v-detskih-sadah-i-shkol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898" y="2507116"/>
            <a:ext cx="3614845" cy="2711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975544" y="3361556"/>
            <a:ext cx="4521690" cy="120032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onstantia" panose="02030602050306030303" pitchFamily="18" charset="0"/>
              </a:rPr>
              <a:t>Дети</a:t>
            </a:r>
            <a:r>
              <a:rPr lang="ru-RU" dirty="0">
                <a:latin typeface="Constantia" panose="02030602050306030303" pitchFamily="18" charset="0"/>
              </a:rPr>
              <a:t>, которые на этот момент продолжают обучение в школе, вправе продолжить обучение по старым ФГОС или перейти на новые.</a:t>
            </a:r>
          </a:p>
        </p:txBody>
      </p:sp>
    </p:spTree>
    <p:extLst>
      <p:ext uri="{BB962C8B-B14F-4D97-AF65-F5344CB8AC3E}">
        <p14:creationId xmlns:p14="http://schemas.microsoft.com/office/powerpoint/2010/main" val="197762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51194D-24A7-4AAD-B825-1F06CCBA45F6}"/>
              </a:ext>
            </a:extLst>
          </p:cNvPr>
          <p:cNvSpPr/>
          <p:nvPr/>
        </p:nvSpPr>
        <p:spPr>
          <a:xfrm>
            <a:off x="1122315" y="193204"/>
            <a:ext cx="8926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будут учиться дети, продолжающие обучение?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9017FE9-6A6E-4D77-88E7-E0DA9981DEF5}"/>
              </a:ext>
            </a:extLst>
          </p:cNvPr>
          <p:cNvCxnSpPr>
            <a:cxnSpLocks/>
          </p:cNvCxnSpPr>
          <p:nvPr/>
        </p:nvCxnSpPr>
        <p:spPr>
          <a:xfrm>
            <a:off x="1098509" y="1201316"/>
            <a:ext cx="86764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7921C66-8E94-4443-8BBF-2118CD6C9D75}"/>
              </a:ext>
            </a:extLst>
          </p:cNvPr>
          <p:cNvSpPr/>
          <p:nvPr/>
        </p:nvSpPr>
        <p:spPr>
          <a:xfrm>
            <a:off x="1098509" y="1777380"/>
            <a:ext cx="499553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Constantia" panose="02030602050306030303" pitchFamily="18" charset="0"/>
              </a:rPr>
              <a:t>По старым </a:t>
            </a:r>
            <a:r>
              <a:rPr lang="ru-RU" sz="2000" dirty="0" smtClean="0">
                <a:latin typeface="Constantia" panose="02030602050306030303" pitchFamily="18" charset="0"/>
              </a:rPr>
              <a:t>ФГОС</a:t>
            </a:r>
            <a:endParaRPr lang="ru-RU" sz="2000" dirty="0">
              <a:latin typeface="Constantia" panose="02030602050306030303" pitchFamily="18" charset="0"/>
            </a:endParaRP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Constantia" panose="02030602050306030303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>
                <a:latin typeface="Constantia" panose="02030602050306030303" pitchFamily="18" charset="0"/>
              </a:rPr>
              <a:t>Если хотите, чтобы ваш ребенок быстрее влился в современные стандарты обучения и перешел на новую программу, подпишите согласие на переход.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1400" dirty="0">
              <a:latin typeface="Constantia" panose="02030602050306030303" pitchFamily="18" charset="0"/>
            </a:endParaRP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latin typeface="Constantia" panose="02030602050306030303" pitchFamily="18" charset="0"/>
              </a:rPr>
              <a:t>Образец согласия раздадим в конце собрания.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BD2135F-6C2C-4E5D-A5E7-903C40A91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t="2401" r="79202" b="4961"/>
          <a:stretch/>
        </p:blipFill>
        <p:spPr>
          <a:xfrm>
            <a:off x="254435" y="0"/>
            <a:ext cx="432048" cy="5707401"/>
          </a:xfrm>
          <a:prstGeom prst="rect">
            <a:avLst/>
          </a:prstGeom>
        </p:spPr>
      </p:pic>
      <p:pic>
        <p:nvPicPr>
          <p:cNvPr id="9" name="Picture 4" descr="https://www.svf.su/uploads/service/top_image/img/semka-v-detskih-sadah-i-shkol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120" y="2174562"/>
            <a:ext cx="3614845" cy="2711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567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68B6CF1-6B01-4533-92CC-CE78D7C93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" y="3778767"/>
            <a:ext cx="1734888" cy="14416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50E1DDF-70C9-48CE-8C5B-21D037BA3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77" y="754073"/>
            <a:ext cx="2162021" cy="16229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1191568" y="849113"/>
            <a:ext cx="80648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onstantia" panose="02030602050306030303" pitchFamily="18" charset="0"/>
              </a:rPr>
              <a:t>Стандарты образования стали конкретнее и единообразнее.</a:t>
            </a: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Constantia" panose="02030602050306030303" pitchFamily="18" charset="0"/>
            </a:endParaRP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onstantia" panose="02030602050306030303" pitchFamily="18" charset="0"/>
              </a:rPr>
              <a:t>Учитывают современные тенденции.</a:t>
            </a: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400" dirty="0">
              <a:latin typeface="Constantia" panose="02030602050306030303" pitchFamily="18" charset="0"/>
            </a:endParaRPr>
          </a:p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onstantia" panose="02030602050306030303" pitchFamily="18" charset="0"/>
              </a:rPr>
              <a:t>Аудиторных занятий стало меньше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639689-6597-4C1B-A767-82BC27533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29" t="2401" r="79202" b="4961"/>
          <a:stretch/>
        </p:blipFill>
        <p:spPr>
          <a:xfrm>
            <a:off x="534943" y="1"/>
            <a:ext cx="432048" cy="57074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64A534-08C8-434D-BE26-F3380C2128A7}"/>
              </a:ext>
            </a:extLst>
          </p:cNvPr>
          <p:cNvSpPr/>
          <p:nvPr/>
        </p:nvSpPr>
        <p:spPr>
          <a:xfrm>
            <a:off x="1360324" y="55521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принесут новые ФГОС?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AF9EF40-687E-4637-9D16-C3A386CC09C6}"/>
              </a:ext>
            </a:extLst>
          </p:cNvPr>
          <p:cNvCxnSpPr>
            <a:cxnSpLocks/>
          </p:cNvCxnSpPr>
          <p:nvPr/>
        </p:nvCxnSpPr>
        <p:spPr>
          <a:xfrm>
            <a:off x="1047552" y="625252"/>
            <a:ext cx="8604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574F129-47ED-4EEB-920E-EF832026B967}"/>
              </a:ext>
            </a:extLst>
          </p:cNvPr>
          <p:cNvSpPr/>
          <p:nvPr/>
        </p:nvSpPr>
        <p:spPr>
          <a:xfrm>
            <a:off x="1479600" y="22033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Новый стандарт снизил максимальный предел часов аудиторной нагрузки:</a:t>
            </a:r>
          </a:p>
          <a:p>
            <a:endParaRPr lang="ru-RU" sz="14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	с 3345 до 3190 – для начальной школы;</a:t>
            </a:r>
          </a:p>
          <a:p>
            <a:endParaRPr lang="ru-RU" sz="14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	с 6020 до 5549 – для основной школы.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C94036D-50BE-4319-8219-DFC97FF03E69}"/>
              </a:ext>
            </a:extLst>
          </p:cNvPr>
          <p:cNvSpPr/>
          <p:nvPr/>
        </p:nvSpPr>
        <p:spPr>
          <a:xfrm>
            <a:off x="2973214" y="3924842"/>
            <a:ext cx="6139705" cy="1441691"/>
          </a:xfrm>
          <a:prstGeom prst="roundRect">
            <a:avLst/>
          </a:prstGeom>
          <a:noFill/>
          <a:ln>
            <a:gradFill>
              <a:gsLst>
                <a:gs pos="91500">
                  <a:schemeClr val="accent1">
                    <a:lumMod val="75000"/>
                  </a:schemeClr>
                </a:gs>
                <a:gs pos="2000">
                  <a:schemeClr val="tx2">
                    <a:lumMod val="20000"/>
                    <a:lumOff val="80000"/>
                  </a:schemeClr>
                </a:gs>
                <a:gs pos="20000">
                  <a:schemeClr val="accent1">
                    <a:lumMod val="60000"/>
                    <a:lumOff val="40000"/>
                  </a:schemeClr>
                </a:gs>
                <a:gs pos="72000">
                  <a:schemeClr val="tx2">
                    <a:lumMod val="60000"/>
                    <a:lumOff val="40000"/>
                  </a:schemeClr>
                </a:gs>
                <a:gs pos="34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0452C6A-7E82-4C46-BE52-21BFD6B23B68}"/>
              </a:ext>
            </a:extLst>
          </p:cNvPr>
          <p:cNvSpPr/>
          <p:nvPr/>
        </p:nvSpPr>
        <p:spPr>
          <a:xfrm>
            <a:off x="3206602" y="4045522"/>
            <a:ext cx="5808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Это значит, что у школьника будет меньше на 13 урока в неделю.</a:t>
            </a:r>
          </a:p>
          <a:p>
            <a:endParaRPr lang="ru-RU" dirty="0">
              <a:latin typeface="Constantia" panose="02030602050306030303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НО!  </a:t>
            </a:r>
            <a:r>
              <a:rPr lang="ru-RU" dirty="0">
                <a:latin typeface="Constantia" panose="02030602050306030303" pitchFamily="18" charset="0"/>
              </a:rPr>
              <a:t>это не скажется на качестве обучения!</a:t>
            </a:r>
          </a:p>
        </p:txBody>
      </p:sp>
    </p:spTree>
    <p:extLst>
      <p:ext uri="{BB962C8B-B14F-4D97-AF65-F5344CB8AC3E}">
        <p14:creationId xmlns:p14="http://schemas.microsoft.com/office/powerpoint/2010/main" val="118438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45655" y="945614"/>
            <a:ext cx="7273326" cy="420855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37" tIns="54820" rIns="109637" bIns="54820" rtlCol="0" anchor="ctr"/>
          <a:lstStyle/>
          <a:p>
            <a:pPr algn="ctr"/>
            <a:endParaRPr lang="ru-RU" sz="216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639689-6597-4C1B-A767-82BC2753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t="2401" r="79202" b="4961"/>
          <a:stretch/>
        </p:blipFill>
        <p:spPr>
          <a:xfrm>
            <a:off x="597582" y="1"/>
            <a:ext cx="377962" cy="57074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64A534-08C8-434D-BE26-F3380C2128A7}"/>
              </a:ext>
            </a:extLst>
          </p:cNvPr>
          <p:cNvSpPr/>
          <p:nvPr/>
        </p:nvSpPr>
        <p:spPr>
          <a:xfrm>
            <a:off x="1360324" y="55521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принесут новые ФГОС?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AF9EF40-687E-4637-9D16-C3A386CC09C6}"/>
              </a:ext>
            </a:extLst>
          </p:cNvPr>
          <p:cNvCxnSpPr>
            <a:cxnSpLocks/>
          </p:cNvCxnSpPr>
          <p:nvPr/>
        </p:nvCxnSpPr>
        <p:spPr>
          <a:xfrm>
            <a:off x="1047552" y="625252"/>
            <a:ext cx="8604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574F129-47ED-4EEB-920E-EF832026B967}"/>
              </a:ext>
            </a:extLst>
          </p:cNvPr>
          <p:cNvSpPr/>
          <p:nvPr/>
        </p:nvSpPr>
        <p:spPr>
          <a:xfrm>
            <a:off x="1369385" y="1547989"/>
            <a:ext cx="67870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Теперь школа обязана еще больше индивидуализировать программу, </a:t>
            </a:r>
            <a:r>
              <a:rPr lang="ru-RU" dirty="0">
                <a:latin typeface="Constantia" panose="02030602050306030303" pitchFamily="18" charset="0"/>
              </a:rPr>
              <a:t>в том </a:t>
            </a:r>
            <a:r>
              <a:rPr lang="ru-RU" dirty="0">
                <a:latin typeface="Constantia" panose="02030602050306030303" pitchFamily="18" charset="0"/>
              </a:rPr>
              <a:t>числе:</a:t>
            </a:r>
          </a:p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	- вводить углубленное изучение предметов;</a:t>
            </a:r>
          </a:p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	- комбинировать предметы, курсы, модули;</a:t>
            </a:r>
          </a:p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	- разрабатывать индивидуальные учебные планы.</a:t>
            </a:r>
          </a:p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Разрешили по-разному вести образовательный процесс в разных группах, даже если дети из этих групп входят в один класс.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0C50D3-1657-47F4-8F37-3167A9AE0A81}"/>
              </a:ext>
            </a:extLst>
          </p:cNvPr>
          <p:cNvSpPr/>
          <p:nvPr/>
        </p:nvSpPr>
        <p:spPr>
          <a:xfrm>
            <a:off x="1399473" y="1083592"/>
            <a:ext cx="7708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onstantia" panose="02030602050306030303" pitchFamily="18" charset="0"/>
              </a:rPr>
              <a:t>Сделали ставку на вариативность программ</a:t>
            </a:r>
          </a:p>
        </p:txBody>
      </p:sp>
      <p:pic>
        <p:nvPicPr>
          <p:cNvPr id="10" name="Picture 2" descr="https://drasler.ru/wp-content/uploads/2019/05/%D0%9A%D0%B0%D1%80%D1%82%D0%B8%D0%BD%D0%BA%D0%B8-%D0%B7%D0%BE%D0%B6-%D0%B4%D0%B5%D1%82%D0%B8-%D0%B8-%D1%81%D0%BF%D0%BE%D1%80%D1%82-%D0%BF%D0%BE%D0%B4%D0%B1%D0%BE%D1%80%D0%BA%D0%B0-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0160" y="3989080"/>
            <a:ext cx="3171766" cy="169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35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60325" y="896865"/>
            <a:ext cx="7280685" cy="446449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637" tIns="54820" rIns="109637" bIns="54820" rtlCol="0" anchor="ctr"/>
          <a:lstStyle/>
          <a:p>
            <a:pPr algn="ctr"/>
            <a:endParaRPr lang="ru-RU" sz="216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1551609" y="1550385"/>
            <a:ext cx="70894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900" b="1" dirty="0">
                <a:solidFill>
                  <a:srgbClr val="C00000"/>
                </a:solidFill>
                <a:latin typeface="Constantia" panose="02030602050306030303" pitchFamily="18" charset="0"/>
              </a:rPr>
              <a:t>Родной язык и второй иностранный уже не «обязаловка»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639689-6597-4C1B-A767-82BC2753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t="2401" r="79202" b="4961"/>
          <a:stretch/>
        </p:blipFill>
        <p:spPr>
          <a:xfrm>
            <a:off x="597582" y="1"/>
            <a:ext cx="377962" cy="57074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64A534-08C8-434D-BE26-F3380C2128A7}"/>
              </a:ext>
            </a:extLst>
          </p:cNvPr>
          <p:cNvSpPr/>
          <p:nvPr/>
        </p:nvSpPr>
        <p:spPr>
          <a:xfrm>
            <a:off x="1360324" y="55521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принесут новые ФГОС?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AF9EF40-687E-4637-9D16-C3A386CC09C6}"/>
              </a:ext>
            </a:extLst>
          </p:cNvPr>
          <p:cNvCxnSpPr>
            <a:cxnSpLocks/>
          </p:cNvCxnSpPr>
          <p:nvPr/>
        </p:nvCxnSpPr>
        <p:spPr>
          <a:xfrm>
            <a:off x="1047552" y="625252"/>
            <a:ext cx="8604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EEACE7-8FC3-4846-ABB4-FDEC8E1C25C7}"/>
              </a:ext>
            </a:extLst>
          </p:cNvPr>
          <p:cNvSpPr/>
          <p:nvPr/>
        </p:nvSpPr>
        <p:spPr>
          <a:xfrm>
            <a:off x="1682147" y="2497462"/>
            <a:ext cx="6062151" cy="1200329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Предметы «Родной язык», «Литературное чтение на родном языке», «Родная литература», «Второй иностранный язык» теперь </a:t>
            </a:r>
            <a:r>
              <a:rPr lang="ru-RU" dirty="0">
                <a:latin typeface="Constantia" panose="02030602050306030303" pitchFamily="18" charset="0"/>
              </a:rPr>
              <a:t>можно вводить</a:t>
            </a:r>
            <a:r>
              <a:rPr lang="ru-RU" dirty="0">
                <a:latin typeface="Constantia" panose="02030602050306030303" pitchFamily="18" charset="0"/>
              </a:rPr>
              <a:t>, если есть заявление родителей и ресурсы у </a:t>
            </a:r>
            <a:r>
              <a:rPr lang="ru-RU" dirty="0">
                <a:latin typeface="Constantia" panose="02030602050306030303" pitchFamily="18" charset="0"/>
              </a:rPr>
              <a:t>школы</a:t>
            </a:r>
          </a:p>
        </p:txBody>
      </p:sp>
      <p:pic>
        <p:nvPicPr>
          <p:cNvPr id="10" name="Picture 2" descr="https://drasler.ru/wp-content/uploads/2019/05/%D0%9A%D0%B0%D1%80%D1%82%D0%B8%D0%BD%D0%BA%D0%B8-%D0%B7%D0%BE%D0%B6-%D0%B4%D0%B5%D1%82%D0%B8-%D0%B8-%D1%81%D0%BF%D0%BE%D1%80%D1%82-%D0%BF%D0%BE%D0%B4%D0%B1%D0%BE%D1%80%D0%BA%D0%B0-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7662" y="3865612"/>
            <a:ext cx="3452338" cy="1849388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EEEACE7-8FC3-4846-ABB4-FDEC8E1C25C7}"/>
              </a:ext>
            </a:extLst>
          </p:cNvPr>
          <p:cNvSpPr/>
          <p:nvPr/>
        </p:nvSpPr>
        <p:spPr>
          <a:xfrm>
            <a:off x="1708042" y="4256258"/>
            <a:ext cx="4621991" cy="523220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Constantia" panose="02030602050306030303" pitchFamily="18" charset="0"/>
              </a:rPr>
              <a:t>Язык надо выбрать из школьного </a:t>
            </a:r>
            <a:r>
              <a:rPr lang="ru-RU" dirty="0">
                <a:solidFill>
                  <a:srgbClr val="C00000"/>
                </a:solidFill>
                <a:latin typeface="Constantia" panose="02030602050306030303" pitchFamily="18" charset="0"/>
              </a:rPr>
              <a:t>перечня</a:t>
            </a:r>
            <a:endParaRPr lang="ru-RU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39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777FB78-390E-4D79-9BCA-458623EC7041}"/>
              </a:ext>
            </a:extLst>
          </p:cNvPr>
          <p:cNvSpPr/>
          <p:nvPr/>
        </p:nvSpPr>
        <p:spPr>
          <a:xfrm>
            <a:off x="1191568" y="84911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dirty="0">
                <a:latin typeface="Constantia" panose="02030602050306030303" pitchFamily="18" charset="0"/>
              </a:rPr>
              <a:t>Конкретизировали требования к итоговым знаниям учеников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D639689-6597-4C1B-A767-82BC2753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9" t="2401" r="79202" b="4961"/>
          <a:stretch/>
        </p:blipFill>
        <p:spPr>
          <a:xfrm>
            <a:off x="615504" y="1"/>
            <a:ext cx="432048" cy="57074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164A534-08C8-434D-BE26-F3380C2128A7}"/>
              </a:ext>
            </a:extLst>
          </p:cNvPr>
          <p:cNvSpPr/>
          <p:nvPr/>
        </p:nvSpPr>
        <p:spPr>
          <a:xfrm>
            <a:off x="1360324" y="55521"/>
            <a:ext cx="812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FF0000"/>
              </a:buClr>
            </a:pP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же принесут новые ФГОС?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AF9EF40-687E-4637-9D16-C3A386CC09C6}"/>
              </a:ext>
            </a:extLst>
          </p:cNvPr>
          <p:cNvCxnSpPr>
            <a:cxnSpLocks/>
          </p:cNvCxnSpPr>
          <p:nvPr/>
        </p:nvCxnSpPr>
        <p:spPr>
          <a:xfrm>
            <a:off x="1047552" y="625252"/>
            <a:ext cx="8604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BE04613-AFED-44EC-A42B-15770D4489E4}"/>
              </a:ext>
            </a:extLst>
          </p:cNvPr>
          <p:cNvSpPr/>
          <p:nvPr/>
        </p:nvSpPr>
        <p:spPr>
          <a:xfrm>
            <a:off x="1479600" y="1248483"/>
            <a:ext cx="7535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nstantia" panose="02030602050306030303" pitchFamily="18" charset="0"/>
              </a:rPr>
              <a:t>Детям станет понятнее, чего от них хотят учителя и классные руководители.</a:t>
            </a:r>
          </a:p>
          <a:p>
            <a:endParaRPr lang="ru-RU" sz="1000" dirty="0">
              <a:latin typeface="Constantia" panose="02030602050306030303" pitchFamily="18" charset="0"/>
            </a:endParaRPr>
          </a:p>
          <a:p>
            <a:r>
              <a:rPr lang="ru-RU" dirty="0">
                <a:latin typeface="Constantia" panose="02030602050306030303" pitchFamily="18" charset="0"/>
              </a:rPr>
              <a:t>Родителям проще контролировать успехи детей и работу педагогов.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19C7E8D-4992-47E4-8BAE-28BDE2ADF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21767"/>
              </p:ext>
            </p:extLst>
          </p:nvPr>
        </p:nvGraphicFramePr>
        <p:xfrm>
          <a:off x="1191568" y="2374133"/>
          <a:ext cx="7823540" cy="303711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794122">
                  <a:extLst>
                    <a:ext uri="{9D8B030D-6E8A-4147-A177-3AD203B41FA5}">
                      <a16:colId xmlns="" xmlns:a16="http://schemas.microsoft.com/office/drawing/2014/main" val="825327990"/>
                    </a:ext>
                  </a:extLst>
                </a:gridCol>
                <a:gridCol w="5029418">
                  <a:extLst>
                    <a:ext uri="{9D8B030D-6E8A-4147-A177-3AD203B41FA5}">
                      <a16:colId xmlns="" xmlns:a16="http://schemas.microsoft.com/office/drawing/2014/main" val="2495117785"/>
                    </a:ext>
                  </a:extLst>
                </a:gridCol>
              </a:tblGrid>
              <a:tr h="390072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Пример требования</a:t>
                      </a: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(предмет)</a:t>
                      </a:r>
                    </a:p>
                  </a:txBody>
                  <a:tcPr marL="29936" marR="29936" marT="29936" marB="29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Выпускник</a:t>
                      </a:r>
                    </a:p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должен:</a:t>
                      </a:r>
                    </a:p>
                  </a:txBody>
                  <a:tcPr marL="29936" marR="29936" marT="29936" marB="29936"/>
                </a:tc>
                <a:extLst>
                  <a:ext uri="{0D108BD9-81ED-4DB2-BD59-A6C34878D82A}">
                    <a16:rowId xmlns="" xmlns:a16="http://schemas.microsoft.com/office/drawing/2014/main" val="3987097029"/>
                  </a:ext>
                </a:extLst>
              </a:tr>
              <a:tr h="108857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Иностранный язык в начальной школе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36" marR="29936" marT="29936" marB="29936"/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- владеть техникой письма;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- заполнять простые анкеты с личной информацией по нормам, принятым в стране изучаемого языка;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- писать электронное сообщение личного характера объемом до 40 слов с опорой на предъявленный педагогом образец.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36" marR="29936" marT="29936" marB="29936"/>
                </a:tc>
                <a:extLst>
                  <a:ext uri="{0D108BD9-81ED-4DB2-BD59-A6C34878D82A}">
                    <a16:rowId xmlns="" xmlns:a16="http://schemas.microsoft.com/office/drawing/2014/main" val="2387811091"/>
                  </a:ext>
                </a:extLst>
              </a:tr>
              <a:tr h="155847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в основной школе</a:t>
                      </a:r>
                    </a:p>
                  </a:txBody>
                  <a:tcPr marL="29936" marR="29936" marT="29936" marB="29936"/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уметь выразительно читать, в том числе наизусть, не менее 12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произведений или фрагментов;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создавать устные и письменные высказывания разных жанров,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писать сочинение-рассуждение по заданной теме с опорой на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прочитанные произведения (не менее 250 слов), аннотацию, отзыв,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рецензию.</a:t>
                      </a:r>
                    </a:p>
                  </a:txBody>
                  <a:tcPr marL="29936" marR="29936" marT="29936" marB="29936"/>
                </a:tc>
                <a:extLst>
                  <a:ext uri="{0D108BD9-81ED-4DB2-BD59-A6C34878D82A}">
                    <a16:rowId xmlns="" xmlns:a16="http://schemas.microsoft.com/office/drawing/2014/main" val="421186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15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71825"/>
            <a:ext cx="91440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50"/>
              </a:lnSpc>
            </a:pPr>
            <a:r>
              <a:rPr lang="ru-RU" sz="3200" b="1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– 2021</a:t>
            </a:r>
          </a:p>
          <a:p>
            <a:pPr algn="ctr">
              <a:lnSpc>
                <a:spcPts val="3450"/>
              </a:lnSpc>
            </a:pPr>
            <a:r>
              <a:rPr lang="ru-RU" sz="3200" kern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начальной и основной школы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4688984"/>
            <a:ext cx="9144000" cy="4216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0"/>
              </a:spcBef>
              <a:spcAft>
                <a:spcPts val="750"/>
              </a:spcAft>
            </a:pPr>
            <a:r>
              <a:rPr lang="ru-RU" sz="2000" kern="1800" dirty="0">
                <a:solidFill>
                  <a:schemeClr val="bg1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изменений стандартов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8000" y="1030493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5DFF19D-43A6-48F9-BE92-1E189BA955BF}"/>
              </a:ext>
            </a:extLst>
          </p:cNvPr>
          <p:cNvSpPr/>
          <p:nvPr/>
        </p:nvSpPr>
        <p:spPr>
          <a:xfrm>
            <a:off x="508000" y="51617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noProof="1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6692" y="1643930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Минпросвещения утвердило новые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ФГОС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16 июля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2021 вступили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в силу</a:t>
            </a: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новые ФГОС НОО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и ООО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С 01.09.2022 школы принимают в 1-е и 5-е</a:t>
            </a:r>
          </a:p>
          <a:p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классы на обучение только по новым </a:t>
            </a:r>
            <a:r>
              <a:rPr lang="ru-RU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</a:rPr>
              <a:t>ФГОС</a:t>
            </a:r>
            <a:endParaRPr lang="ru-RU" sz="2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3" descr="https://osvitoria.media/wp-content/uploads/2018/03/top-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12" y="1566700"/>
            <a:ext cx="3559180" cy="229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502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487</Words>
  <Application>Microsoft Office PowerPoint</Application>
  <PresentationFormat>Произвольный</PresentationFormat>
  <Paragraphs>86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Учетная запись Майкрософт</cp:lastModifiedBy>
  <cp:revision>481</cp:revision>
  <cp:lastPrinted>2021-01-11T09:49:40Z</cp:lastPrinted>
  <dcterms:created xsi:type="dcterms:W3CDTF">2019-08-10T16:32:20Z</dcterms:created>
  <dcterms:modified xsi:type="dcterms:W3CDTF">2022-01-13T10:25:20Z</dcterms:modified>
</cp:coreProperties>
</file>